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handoutMasterIdLst>
    <p:handoutMasterId r:id="rId11"/>
  </p:handoutMasterIdLst>
  <p:sldIdLst>
    <p:sldId id="256" r:id="rId2"/>
    <p:sldId id="265" r:id="rId3"/>
    <p:sldId id="274" r:id="rId4"/>
    <p:sldId id="280" r:id="rId5"/>
    <p:sldId id="278" r:id="rId6"/>
    <p:sldId id="281" r:id="rId7"/>
    <p:sldId id="282" r:id="rId8"/>
    <p:sldId id="279" r:id="rId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65"/>
            <p14:sldId id="274"/>
            <p14:sldId id="280"/>
            <p14:sldId id="278"/>
            <p14:sldId id="281"/>
            <p14:sldId id="282"/>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 id="1" name="admin" initials="a" lastIdx="1" clrIdx="1">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01" d="100"/>
          <a:sy n="101" d="100"/>
        </p:scale>
        <p:origin x="126" y="4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2023-11-28</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artisticBlur radius="4"/>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3" name="텍스트 개체 틀 2"/>
          <p:cNvSpPr>
            <a:spLocks noGrp="1"/>
          </p:cNvSpPr>
          <p:nvPr>
            <p:ph type="body" sz="quarter" idx="10"/>
          </p:nvPr>
        </p:nvSpPr>
        <p:spPr/>
        <p:txBody>
          <a:bodyPr/>
          <a:lstStyle/>
          <a:p>
            <a:r>
              <a:rPr lang="en-US" altLang="ko-KR" dirty="0" smtClean="0">
                <a:solidFill>
                  <a:schemeClr val="tx1"/>
                </a:solidFill>
              </a:rPr>
              <a:t>0.3</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rPr>
              <a:t>2023.11.28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dirty="0" err="1" smtClean="0">
                <a:solidFill>
                  <a:schemeClr val="tx1"/>
                </a:solidFill>
              </a:rPr>
              <a:t>이재서</a:t>
            </a:r>
            <a:endParaRPr lang="ko-KR" altLang="en-US" dirty="0">
              <a:solidFill>
                <a:schemeClr val="tx1"/>
              </a:solidFill>
            </a:endParaRPr>
          </a:p>
        </p:txBody>
      </p:sp>
      <p:sp>
        <p:nvSpPr>
          <p:cNvPr id="12" name="제목 1"/>
          <p:cNvSpPr txBox="1">
            <a:spLocks/>
          </p:cNvSpPr>
          <p:nvPr/>
        </p:nvSpPr>
        <p:spPr>
          <a:xfrm>
            <a:off x="0" y="2420889"/>
            <a:ext cx="12192000" cy="1440159"/>
          </a:xfrm>
          <a:prstGeom prst="rect">
            <a:avLst/>
          </a:prstGeom>
          <a:solidFill>
            <a:schemeClr val="bg1">
              <a:alpha val="70000"/>
            </a:schemeClr>
          </a:solidFill>
          <a:effectLst>
            <a:softEdge rad="152400"/>
          </a:effectLst>
        </p:spPr>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endParaRPr lang="ko-KR" altLang="en-US" sz="5600" dirty="0">
              <a:latin typeface="휴먼둥근헤드라인" panose="02030504000101010101" pitchFamily="18" charset="-127"/>
              <a:ea typeface="휴먼둥근헤드라인" panose="02030504000101010101" pitchFamily="18" charset="-127"/>
            </a:endParaRPr>
          </a:p>
        </p:txBody>
      </p:sp>
      <p:sp>
        <p:nvSpPr>
          <p:cNvPr id="2" name="제목 1"/>
          <p:cNvSpPr>
            <a:spLocks noGrp="1"/>
          </p:cNvSpPr>
          <p:nvPr>
            <p:ph type="title"/>
          </p:nvPr>
        </p:nvSpPr>
        <p:spPr>
          <a:xfrm>
            <a:off x="383365" y="2476776"/>
            <a:ext cx="11425269" cy="849577"/>
          </a:xfrm>
        </p:spPr>
        <p:txBody>
          <a:bodyPr/>
          <a:lstStyle/>
          <a:p>
            <a:pPr algn="ctr"/>
            <a:r>
              <a:rPr lang="ko-KR" altLang="en-US" sz="4000" b="1" dirty="0" smtClean="0">
                <a:latin typeface="휴먼둥근헤드라인" panose="02030504000101010101" pitchFamily="18" charset="-127"/>
                <a:ea typeface="휴먼둥근헤드라인" panose="02030504000101010101" pitchFamily="18" charset="-127"/>
              </a:rPr>
              <a:t>주거지 추천 </a:t>
            </a:r>
            <a:r>
              <a:rPr lang="ko-KR" altLang="en-US" sz="4000" b="1" dirty="0" smtClean="0">
                <a:latin typeface="휴먼둥근헤드라인" panose="02030504000101010101" pitchFamily="18" charset="-127"/>
                <a:ea typeface="휴먼둥근헤드라인" panose="02030504000101010101" pitchFamily="18" charset="-127"/>
              </a:rPr>
              <a:t>서비스</a:t>
            </a:r>
            <a:endParaRPr lang="ko-KR" altLang="en-US" sz="4000" b="1" dirty="0">
              <a:latin typeface="휴먼둥근헤드라인" panose="02030504000101010101" pitchFamily="18" charset="-127"/>
              <a:ea typeface="휴먼둥근헤드라인" panose="02030504000101010101" pitchFamily="18" charset="-127"/>
            </a:endParaRPr>
          </a:p>
        </p:txBody>
      </p:sp>
      <p:sp>
        <p:nvSpPr>
          <p:cNvPr id="6" name="제목 1"/>
          <p:cNvSpPr txBox="1">
            <a:spLocks/>
          </p:cNvSpPr>
          <p:nvPr/>
        </p:nvSpPr>
        <p:spPr>
          <a:xfrm>
            <a:off x="316294" y="3011471"/>
            <a:ext cx="11425269" cy="849577"/>
          </a:xfrm>
          <a:prstGeom prst="rect">
            <a:avLst/>
          </a:prstGeom>
        </p:spPr>
        <p:txBody>
          <a:bodyPr vert="horz" lIns="91440" tIns="45720" rIns="91440" bIns="45720" rtlCol="0" anchor="ctr">
            <a:noAutofit/>
          </a:bodyPr>
          <a:lstStyle>
            <a:lvl1pPr algn="l" defTabSz="914400" rtl="0" eaLnBrk="1" latinLnBrk="1" hangingPunct="1">
              <a:spcBef>
                <a:spcPct val="0"/>
              </a:spcBef>
              <a:buNone/>
              <a:defRPr sz="2800" kern="1200">
                <a:solidFill>
                  <a:schemeClr val="tx1"/>
                </a:solidFill>
                <a:latin typeface="+mj-lt"/>
                <a:ea typeface="+mj-ea"/>
                <a:cs typeface="+mj-cs"/>
              </a:defRPr>
            </a:lvl1pPr>
          </a:lstStyle>
          <a:p>
            <a:pPr algn="ctr"/>
            <a:r>
              <a:rPr lang="ko-KR" altLang="en-US" sz="2600" b="1" dirty="0" smtClean="0">
                <a:latin typeface="휴먼둥근헤드라인" panose="02030504000101010101" pitchFamily="18" charset="-127"/>
                <a:ea typeface="휴먼둥근헤드라인" panose="02030504000101010101" pitchFamily="18" charset="-127"/>
              </a:rPr>
              <a:t>화면 설계서</a:t>
            </a:r>
            <a:endParaRPr lang="ko-KR" altLang="en-US" sz="2600" b="1" dirty="0">
              <a:latin typeface="휴먼둥근헤드라인" panose="02030504000101010101" pitchFamily="18" charset="-127"/>
              <a:ea typeface="휴먼둥근헤드라인" panose="02030504000101010101" pitchFamily="18" charset="-127"/>
            </a:endParaRPr>
          </a:p>
        </p:txBody>
      </p:sp>
    </p:spTree>
    <p:extLst>
      <p:ext uri="{BB962C8B-B14F-4D97-AF65-F5344CB8AC3E}">
        <p14:creationId xmlns:p14="http://schemas.microsoft.com/office/powerpoint/2010/main" val="2612761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2" name="제목 1"/>
          <p:cNvSpPr>
            <a:spLocks noGrp="1"/>
          </p:cNvSpPr>
          <p:nvPr>
            <p:ph type="title"/>
          </p:nvPr>
        </p:nvSpPr>
        <p:spPr>
          <a:xfrm>
            <a:off x="479376" y="404665"/>
            <a:ext cx="11425269" cy="576064"/>
          </a:xfrm>
          <a:prstGeom prst="rect">
            <a:avLst/>
          </a:prstGeom>
        </p:spPr>
        <p:txBody>
          <a:bodyPr/>
          <a:lstStyle/>
          <a:p>
            <a:r>
              <a:rPr lang="en-US" altLang="ko-KR" b="1" dirty="0">
                <a:solidFill>
                  <a:schemeClr val="tx1"/>
                </a:solidFill>
                <a:latin typeface="휴먼둥근헤드라인" panose="02030504000101010101" pitchFamily="18" charset="-127"/>
                <a:ea typeface="휴먼둥근헤드라인" panose="02030504000101010101" pitchFamily="18" charset="-127"/>
              </a:rPr>
              <a:t>History</a:t>
            </a:r>
            <a:endParaRPr lang="ko-KR" altLang="en-US" b="1" dirty="0">
              <a:solidFill>
                <a:schemeClr val="tx1"/>
              </a:solidFill>
              <a:latin typeface="휴먼둥근헤드라인" panose="02030504000101010101" pitchFamily="18" charset="-127"/>
              <a:ea typeface="휴먼둥근헤드라인" panose="02030504000101010101" pitchFamily="18" charset="-127"/>
            </a:endParaRPr>
          </a:p>
        </p:txBody>
      </p:sp>
      <p:graphicFrame>
        <p:nvGraphicFramePr>
          <p:cNvPr id="3" name="표 2"/>
          <p:cNvGraphicFramePr>
            <a:graphicFrameLocks noGrp="1"/>
          </p:cNvGraphicFramePr>
          <p:nvPr>
            <p:extLst>
              <p:ext uri="{D42A27DB-BD31-4B8C-83A1-F6EECF244321}">
                <p14:modId xmlns:p14="http://schemas.microsoft.com/office/powerpoint/2010/main" val="4226984310"/>
              </p:ext>
            </p:extLst>
          </p:nvPr>
        </p:nvGraphicFramePr>
        <p:xfrm>
          <a:off x="1197870" y="1700808"/>
          <a:ext cx="9796260" cy="2913483"/>
        </p:xfrm>
        <a:graphic>
          <a:graphicData uri="http://schemas.openxmlformats.org/drawingml/2006/table">
            <a:tbl>
              <a:tblPr>
                <a:tableStyleId>{5C22544A-7EE6-4342-B048-85BDC9FD1C3A}</a:tableStyleId>
              </a:tblPr>
              <a:tblGrid>
                <a:gridCol w="979622">
                  <a:extLst>
                    <a:ext uri="{9D8B030D-6E8A-4147-A177-3AD203B41FA5}">
                      <a16:colId xmlns:a16="http://schemas.microsoft.com/office/drawing/2014/main" val="20000"/>
                    </a:ext>
                  </a:extLst>
                </a:gridCol>
                <a:gridCol w="1246799">
                  <a:extLst>
                    <a:ext uri="{9D8B030D-6E8A-4147-A177-3AD203B41FA5}">
                      <a16:colId xmlns:a16="http://schemas.microsoft.com/office/drawing/2014/main" val="20001"/>
                    </a:ext>
                  </a:extLst>
                </a:gridCol>
                <a:gridCol w="5521529">
                  <a:extLst>
                    <a:ext uri="{9D8B030D-6E8A-4147-A177-3AD203B41FA5}">
                      <a16:colId xmlns:a16="http://schemas.microsoft.com/office/drawing/2014/main" val="20002"/>
                    </a:ext>
                  </a:extLst>
                </a:gridCol>
                <a:gridCol w="1068681">
                  <a:extLst>
                    <a:ext uri="{9D8B030D-6E8A-4147-A177-3AD203B41FA5}">
                      <a16:colId xmlns:a16="http://schemas.microsoft.com/office/drawing/2014/main" val="20004"/>
                    </a:ext>
                  </a:extLst>
                </a:gridCol>
                <a:gridCol w="979629">
                  <a:extLst>
                    <a:ext uri="{9D8B030D-6E8A-4147-A177-3AD203B41FA5}">
                      <a16:colId xmlns:a16="http://schemas.microsoft.com/office/drawing/2014/main" val="20005"/>
                    </a:ext>
                  </a:extLst>
                </a:gridCol>
              </a:tblGrid>
              <a:tr h="342763">
                <a:tc>
                  <a:txBody>
                    <a:bodyPr/>
                    <a:lstStyle/>
                    <a:p>
                      <a:pPr algn="l" latinLnBrk="1"/>
                      <a:r>
                        <a:rPr lang="en-US" altLang="ko-KR" sz="1000" b="1" dirty="0">
                          <a:solidFill>
                            <a:schemeClr val="tx1"/>
                          </a:solidFill>
                        </a:rPr>
                        <a:t>Version.</a:t>
                      </a:r>
                      <a:endParaRPr lang="ko-KR" altLang="en-US" sz="1000" b="1" dirty="0">
                        <a:solidFill>
                          <a:schemeClr val="tx1"/>
                        </a:solidFill>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Date.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Page.</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Owner.</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a:txBody>
                    <a:bodyPr/>
                    <a:lstStyle/>
                    <a:p>
                      <a:pPr algn="ctr" latinLnBrk="1"/>
                      <a:r>
                        <a:rPr lang="en-US" altLang="ko-KR" sz="900" dirty="0" smtClean="0">
                          <a:solidFill>
                            <a:schemeClr val="tx1"/>
                          </a:solidFill>
                          <a:latin typeface="+mn-ea"/>
                          <a:ea typeface="+mn-ea"/>
                        </a:rPr>
                        <a:t>v0.1</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2023-11-27</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algn="l" latinLnBrk="1">
                        <a:buFont typeface="Arial" pitchFamily="34" charset="0"/>
                        <a:buChar char="•"/>
                      </a:pPr>
                      <a:r>
                        <a:rPr lang="ko-KR" altLang="en-US" sz="900" dirty="0" smtClean="0">
                          <a:solidFill>
                            <a:schemeClr val="tx1"/>
                          </a:solidFill>
                        </a:rPr>
                        <a:t>화면 설계서 작성</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1-6</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1"/>
                  </a:ext>
                </a:extLst>
              </a:tr>
              <a:tr h="321340">
                <a:tc>
                  <a:txBody>
                    <a:bodyPr/>
                    <a:lstStyle/>
                    <a:p>
                      <a:pPr algn="ctr" latinLnBrk="1"/>
                      <a:r>
                        <a:rPr lang="en-US" altLang="ko-KR" sz="900" dirty="0" smtClean="0">
                          <a:solidFill>
                            <a:schemeClr val="tx1"/>
                          </a:solidFill>
                          <a:latin typeface="+mn-ea"/>
                          <a:ea typeface="+mn-ea"/>
                        </a:rPr>
                        <a:t>v0.2</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2023-11-27</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marR="0" lvl="0" indent="-1080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900" dirty="0" smtClean="0">
                          <a:solidFill>
                            <a:schemeClr val="tx1"/>
                          </a:solidFill>
                        </a:rPr>
                        <a:t>화면 설계서 수정 및 </a:t>
                      </a:r>
                      <a:r>
                        <a:rPr lang="ko-KR" altLang="en-US" sz="900" dirty="0" err="1" smtClean="0">
                          <a:solidFill>
                            <a:schemeClr val="tx1"/>
                          </a:solidFill>
                        </a:rPr>
                        <a:t>플로우</a:t>
                      </a:r>
                      <a:r>
                        <a:rPr lang="ko-KR" altLang="en-US" sz="900" dirty="0" smtClean="0">
                          <a:solidFill>
                            <a:schemeClr val="tx1"/>
                          </a:solidFill>
                        </a:rPr>
                        <a:t> 차트 </a:t>
                      </a:r>
                      <a:r>
                        <a:rPr lang="en-US" altLang="ko-KR" sz="900" dirty="0" smtClean="0">
                          <a:solidFill>
                            <a:schemeClr val="tx1"/>
                          </a:solidFill>
                        </a:rPr>
                        <a:t>(</a:t>
                      </a:r>
                      <a:r>
                        <a:rPr lang="ko-KR" altLang="en-US" sz="900" dirty="0" err="1" smtClean="0">
                          <a:solidFill>
                            <a:schemeClr val="tx1"/>
                          </a:solidFill>
                        </a:rPr>
                        <a:t>로직</a:t>
                      </a:r>
                      <a:r>
                        <a:rPr lang="ko-KR" altLang="en-US" sz="900" dirty="0" smtClean="0">
                          <a:solidFill>
                            <a:schemeClr val="tx1"/>
                          </a:solidFill>
                        </a:rPr>
                        <a:t> 프로세스</a:t>
                      </a:r>
                      <a:r>
                        <a:rPr lang="en-US" altLang="ko-KR" sz="900" dirty="0" smtClean="0">
                          <a:solidFill>
                            <a:schemeClr val="tx1"/>
                          </a:solidFill>
                        </a:rPr>
                        <a:t>) </a:t>
                      </a:r>
                      <a:r>
                        <a:rPr lang="ko-KR" altLang="en-US" sz="900" dirty="0" smtClean="0">
                          <a:solidFill>
                            <a:schemeClr val="tx1"/>
                          </a:solidFill>
                        </a:rPr>
                        <a:t>삭제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rPr>
                        <a:t>1-5</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2"/>
                  </a:ext>
                </a:extLst>
              </a:tr>
              <a:tr h="321340">
                <a:tc>
                  <a:txBody>
                    <a:bodyPr/>
                    <a:lstStyle/>
                    <a:p>
                      <a:pPr algn="ctr" latinLnBrk="1"/>
                      <a:r>
                        <a:rPr lang="en-US" altLang="ko-KR" sz="900" dirty="0" smtClean="0">
                          <a:solidFill>
                            <a:schemeClr val="tx1"/>
                          </a:solidFill>
                          <a:latin typeface="+mn-ea"/>
                          <a:ea typeface="+mn-ea"/>
                        </a:rPr>
                        <a:t>v0.3</a:t>
                      </a: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latin typeface="+mn-ea"/>
                          <a:ea typeface="+mn-ea"/>
                        </a:rPr>
                        <a:t>2023-11-28</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r>
                        <a:rPr lang="ko-KR" altLang="en-US" sz="900" dirty="0" smtClean="0">
                          <a:solidFill>
                            <a:schemeClr val="tx1"/>
                          </a:solidFill>
                          <a:latin typeface="+mn-ea"/>
                          <a:ea typeface="+mn-ea"/>
                        </a:rPr>
                        <a:t>폰트가</a:t>
                      </a:r>
                      <a:r>
                        <a:rPr lang="ko-KR" altLang="en-US" sz="900" baseline="0" dirty="0" smtClean="0">
                          <a:solidFill>
                            <a:schemeClr val="tx1"/>
                          </a:solidFill>
                          <a:latin typeface="+mn-ea"/>
                          <a:ea typeface="+mn-ea"/>
                        </a:rPr>
                        <a:t> 적용 안 되는 문제 해결 및 시인성 개선</a:t>
                      </a:r>
                      <a:r>
                        <a:rPr lang="en-US" altLang="ko-KR" sz="900" baseline="0" dirty="0" smtClean="0">
                          <a:solidFill>
                            <a:schemeClr val="tx1"/>
                          </a:solidFill>
                          <a:latin typeface="+mn-ea"/>
                          <a:ea typeface="+mn-ea"/>
                        </a:rPr>
                        <a:t>, </a:t>
                      </a:r>
                      <a:r>
                        <a:rPr lang="ko-KR" altLang="en-US" sz="900" baseline="0" dirty="0" smtClean="0">
                          <a:solidFill>
                            <a:schemeClr val="tx1"/>
                          </a:solidFill>
                          <a:latin typeface="+mn-ea"/>
                          <a:ea typeface="+mn-ea"/>
                        </a:rPr>
                        <a:t>화면 설계서 구체화</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en-US" altLang="ko-KR" sz="900" dirty="0" smtClean="0">
                          <a:solidFill>
                            <a:schemeClr val="tx1"/>
                          </a:solidFill>
                        </a:rPr>
                        <a:t>1-8</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r>
                        <a:rPr lang="ko-KR" altLang="en-US" sz="900" dirty="0" err="1" smtClean="0">
                          <a:solidFill>
                            <a:schemeClr val="tx1"/>
                          </a:solidFill>
                        </a:rPr>
                        <a:t>이재서</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3"/>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5"/>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06"/>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90000"/>
                      </a:schemeClr>
                    </a:solidFill>
                  </a:tcPr>
                </a:tc>
                <a:extLst>
                  <a:ext uri="{0D108BD9-81ED-4DB2-BD59-A6C34878D82A}">
                    <a16:rowId xmlns:a16="http://schemas.microsoft.com/office/drawing/2014/main" val="10014"/>
                  </a:ext>
                </a:extLst>
              </a:tr>
              <a:tr h="321340">
                <a:tc>
                  <a:txBody>
                    <a:bodyPr/>
                    <a:lstStyle/>
                    <a:p>
                      <a:pPr algn="ctr" latinLnBrk="1"/>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latinLnBrk="1"/>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marL="108000" indent="-108000" latinLnBrk="1">
                        <a:buFont typeface="Arial" panose="020B0604020202020204" pitchFamily="34" charset="0"/>
                        <a:buChar char="•"/>
                      </a:pP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alpha val="90000"/>
                      </a:schemeClr>
                    </a:solid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1580783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err="1" smtClean="0">
                <a:latin typeface="휴먼둥근헤드라인" panose="02030504000101010101" pitchFamily="18" charset="-127"/>
                <a:ea typeface="휴먼둥근헤드라인" panose="02030504000101010101" pitchFamily="18" charset="-127"/>
              </a:rPr>
              <a:t>MainPage</a:t>
            </a:r>
            <a:endParaRPr lang="ko-KR" altLang="en-US" dirty="0">
              <a:latin typeface="휴먼둥근헤드라인" panose="02030504000101010101" pitchFamily="18" charset="-127"/>
              <a:ea typeface="휴먼둥근헤드라인" panose="02030504000101010101" pitchFamily="18"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View</a:t>
            </a:r>
            <a:endParaRPr lang="ko-KR" altLang="en-US" dirty="0">
              <a:latin typeface="휴먼둥근헤드라인" panose="02030504000101010101" pitchFamily="18" charset="-127"/>
              <a:ea typeface="휴먼둥근헤드라인" panose="02030504000101010101" pitchFamily="18"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63348930"/>
              </p:ext>
            </p:extLst>
          </p:nvPr>
        </p:nvGraphicFramePr>
        <p:xfrm>
          <a:off x="8688288" y="476672"/>
          <a:ext cx="3384376" cy="638857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페이지 오픈 시 처음 보여지는 화면</a:t>
                      </a:r>
                      <a:endParaRPr lang="en-US" altLang="ko-KR" sz="1000" b="0" dirty="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930829">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큰 기능별로 페이지를 구현</a:t>
                      </a:r>
                      <a:r>
                        <a:rPr lang="en-US" altLang="ko-KR" sz="1000" dirty="0" smtClean="0"/>
                        <a:t>,</a:t>
                      </a:r>
                      <a:endParaRPr lang="en-US" altLang="ko-KR" sz="1000" baseline="0" dirty="0" smtClean="0"/>
                    </a:p>
                    <a:p>
                      <a:pPr algn="just" latinLnBrk="1">
                        <a:lnSpc>
                          <a:spcPct val="120000"/>
                        </a:lnSpc>
                      </a:pPr>
                      <a:r>
                        <a:rPr lang="en-US" altLang="ko-KR" sz="1000" baseline="0" dirty="0" smtClean="0"/>
                        <a:t>Iframe</a:t>
                      </a:r>
                      <a:r>
                        <a:rPr lang="ko-KR" altLang="en-US" sz="1000" baseline="0" dirty="0" smtClean="0"/>
                        <a:t>을 통해 보여지는 화면</a:t>
                      </a:r>
                      <a:r>
                        <a:rPr lang="en-US" altLang="ko-KR" sz="1000" baseline="0" dirty="0" smtClean="0"/>
                        <a:t>(</a:t>
                      </a:r>
                      <a:r>
                        <a:rPr lang="ko-KR" altLang="en-US" sz="1000" baseline="0" dirty="0" smtClean="0"/>
                        <a:t>지도</a:t>
                      </a:r>
                      <a:r>
                        <a:rPr lang="en-US" altLang="ko-KR" sz="1000" baseline="0" dirty="0" smtClean="0"/>
                        <a:t>)</a:t>
                      </a:r>
                      <a:r>
                        <a:rPr lang="ko-KR" altLang="en-US" sz="1000" baseline="0" dirty="0" smtClean="0"/>
                        <a:t>만 교체해</a:t>
                      </a:r>
                      <a:endParaRPr lang="en-US" altLang="ko-KR" sz="1000" baseline="0" dirty="0" smtClean="0"/>
                    </a:p>
                    <a:p>
                      <a:pPr algn="just" latinLnBrk="1">
                        <a:lnSpc>
                          <a:spcPct val="120000"/>
                        </a:lnSpc>
                      </a:pPr>
                      <a:r>
                        <a:rPr lang="ko-KR" altLang="en-US" sz="1000" dirty="0" smtClean="0"/>
                        <a:t>사용자가 원하는 기능을 더욱 빠르고 손쉽게 이용</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네비게이션바를 통해 바로 원하는 </a:t>
                      </a:r>
                      <a:r>
                        <a:rPr kumimoji="1" lang="ko-KR" altLang="en-US" sz="1000" baseline="0" dirty="0" smtClean="0"/>
                        <a:t>기능 호출 가능</a:t>
                      </a:r>
                      <a:endParaRPr kumimoji="1" lang="en-US" altLang="ko-KR" sz="1000" baseline="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936104">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kumimoji="1" lang="ko-KR" altLang="en-US" sz="1000" dirty="0" smtClean="0"/>
                        <a:t>기능 목록에는</a:t>
                      </a:r>
                      <a:r>
                        <a:rPr kumimoji="1" lang="ko-KR" altLang="en-US" sz="1000" baseline="0" dirty="0" smtClean="0"/>
                        <a:t> 구 단위로 보여주는 </a:t>
                      </a:r>
                      <a:r>
                        <a:rPr kumimoji="1" lang="en-US" altLang="ko-KR" sz="1000" baseline="0" dirty="0" smtClean="0"/>
                        <a:t>“</a:t>
                      </a:r>
                      <a:r>
                        <a:rPr kumimoji="1" lang="ko-KR" altLang="en-US" sz="1000" baseline="0" dirty="0" smtClean="0"/>
                        <a:t>지역구 지도</a:t>
                      </a:r>
                      <a:r>
                        <a:rPr kumimoji="1" lang="en-US" altLang="ko-KR" sz="1000" baseline="0" dirty="0" smtClean="0"/>
                        <a:t>”</a:t>
                      </a:r>
                    </a:p>
                    <a:p>
                      <a:pPr algn="just" latinLnBrk="1">
                        <a:lnSpc>
                          <a:spcPct val="120000"/>
                        </a:lnSpc>
                      </a:pPr>
                      <a:r>
                        <a:rPr kumimoji="1" lang="ko-KR" altLang="en-US" sz="1000" baseline="0" dirty="0" smtClean="0"/>
                        <a:t>동 단위로 보여주는 </a:t>
                      </a:r>
                      <a:r>
                        <a:rPr kumimoji="1" lang="en-US" altLang="ko-KR" sz="1000" baseline="0" dirty="0" smtClean="0"/>
                        <a:t>“</a:t>
                      </a:r>
                      <a:r>
                        <a:rPr kumimoji="1" lang="ko-KR" altLang="en-US" sz="1000" baseline="0" dirty="0" smtClean="0"/>
                        <a:t>행정동 지도</a:t>
                      </a:r>
                      <a:r>
                        <a:rPr kumimoji="1" lang="en-US" altLang="ko-KR" sz="1000" baseline="0" dirty="0" smtClean="0"/>
                        <a:t>”</a:t>
                      </a:r>
                    </a:p>
                    <a:p>
                      <a:pPr algn="just" latinLnBrk="1">
                        <a:lnSpc>
                          <a:spcPct val="120000"/>
                        </a:lnSpc>
                      </a:pPr>
                      <a:r>
                        <a:rPr kumimoji="1" lang="ko-KR" altLang="en-US" sz="1000" baseline="0" dirty="0" smtClean="0"/>
                        <a:t>상세한 정보를 보여주는 </a:t>
                      </a:r>
                      <a:r>
                        <a:rPr kumimoji="1" lang="en-US" altLang="ko-KR" sz="1000" baseline="0" dirty="0" smtClean="0"/>
                        <a:t>“</a:t>
                      </a:r>
                      <a:r>
                        <a:rPr kumimoji="1" lang="ko-KR" altLang="en-US" sz="1000" baseline="0" dirty="0" smtClean="0"/>
                        <a:t>상세보기 페이지</a:t>
                      </a:r>
                      <a:r>
                        <a:rPr kumimoji="1" lang="en-US" altLang="ko-KR" sz="1000" baseline="0" dirty="0" smtClean="0"/>
                        <a:t>”</a:t>
                      </a:r>
                      <a:r>
                        <a:rPr kumimoji="1" lang="ko-KR" altLang="en-US" sz="1000" baseline="0" dirty="0" smtClean="0"/>
                        <a:t>가 있다</a:t>
                      </a:r>
                      <a:r>
                        <a:rPr kumimoji="1" lang="en-US" altLang="ko-KR" sz="1000" baseline="0" dirty="0" smtClean="0"/>
                        <a:t>.</a:t>
                      </a:r>
                      <a:endParaRPr kumimoji="0" lang="en-US" altLang="ko-KR" sz="1000" b="0" baseline="0" dirty="0">
                        <a:solidFill>
                          <a:schemeClr val="dk1"/>
                        </a:solidFill>
                        <a:latin typeface="+mn-ea"/>
                        <a:ea typeface="+mn-ea"/>
                      </a:endParaRPr>
                    </a:p>
                  </a:txBody>
                  <a:tcPr anchor="ctr"/>
                </a:tc>
                <a:extLst>
                  <a:ext uri="{0D108BD9-81ED-4DB2-BD59-A6C34878D82A}">
                    <a16:rowId xmlns:a16="http://schemas.microsoft.com/office/drawing/2014/main" val="2075783758"/>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32048">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36" y="753112"/>
            <a:ext cx="8371837" cy="5412192"/>
          </a:xfrm>
          <a:prstGeom prst="rect">
            <a:avLst/>
          </a:prstGeom>
        </p:spPr>
      </p:pic>
      <p:sp>
        <p:nvSpPr>
          <p:cNvPr id="11" name="TextBox 10"/>
          <p:cNvSpPr txBox="1"/>
          <p:nvPr/>
        </p:nvSpPr>
        <p:spPr>
          <a:xfrm>
            <a:off x="4042799" y="2708920"/>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3" name="TextBox 12"/>
          <p:cNvSpPr txBox="1"/>
          <p:nvPr/>
        </p:nvSpPr>
        <p:spPr>
          <a:xfrm>
            <a:off x="406120" y="2536140"/>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
        <p:nvSpPr>
          <p:cNvPr id="14" name="TextBox 13"/>
          <p:cNvSpPr txBox="1"/>
          <p:nvPr/>
        </p:nvSpPr>
        <p:spPr>
          <a:xfrm>
            <a:off x="622704" y="2536140"/>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3759879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InformationPage</a:t>
            </a:r>
            <a:endParaRPr lang="ko-KR" altLang="en-US" dirty="0">
              <a:latin typeface="휴먼둥근헤드라인" panose="02030504000101010101" pitchFamily="18" charset="-127"/>
              <a:ea typeface="휴먼둥근헤드라인" panose="02030504000101010101" pitchFamily="18"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휴먼둥근헤드라인" panose="02030504000101010101" pitchFamily="18" charset="-127"/>
                <a:ea typeface="휴먼둥근헤드라인" panose="02030504000101010101" pitchFamily="18" charset="-127"/>
              </a:rPr>
              <a:t>View</a:t>
            </a:r>
            <a:endParaRPr lang="ko-KR" altLang="en-US" dirty="0">
              <a:latin typeface="휴먼둥근헤드라인" panose="02030504000101010101" pitchFamily="18" charset="-127"/>
              <a:ea typeface="휴먼둥근헤드라인" panose="02030504000101010101" pitchFamily="18"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99002063"/>
              </p:ext>
            </p:extLst>
          </p:nvPr>
        </p:nvGraphicFramePr>
        <p:xfrm>
          <a:off x="8688288" y="476672"/>
          <a:ext cx="3384376" cy="585594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1000" dirty="0" smtClean="0">
                          <a:sym typeface="맑은 고딕"/>
                        </a:rPr>
                        <a:t>Iframe</a:t>
                      </a:r>
                      <a:r>
                        <a:rPr lang="ko-KR" altLang="en-US" sz="1000" baseline="0" dirty="0" smtClean="0">
                          <a:sym typeface="맑은 고딕"/>
                        </a:rPr>
                        <a:t>으로 </a:t>
                      </a:r>
                      <a:r>
                        <a:rPr lang="ko-KR" altLang="en-US" sz="1000" dirty="0" smtClean="0">
                          <a:sym typeface="맑은 고딕"/>
                        </a:rPr>
                        <a:t>구현된 화면</a:t>
                      </a:r>
                      <a:endParaRPr lang="en-US" altLang="ko-KR" sz="100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사용자가 원하는 지역의 상세한 정보를 제공하는 페이지</a:t>
                      </a:r>
                      <a:endParaRPr lang="en-US" altLang="ko-KR" sz="1000" b="0" dirty="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지도의 확대 및 축소</a:t>
                      </a:r>
                      <a:r>
                        <a:rPr lang="en-US" altLang="ko-KR" sz="1000" dirty="0" smtClean="0"/>
                        <a:t>, </a:t>
                      </a:r>
                      <a:r>
                        <a:rPr lang="ko-KR" altLang="en-US" sz="1000" dirty="0" smtClean="0"/>
                        <a:t>지도</a:t>
                      </a:r>
                      <a:r>
                        <a:rPr lang="ko-KR" altLang="en-US" sz="1000" baseline="0" dirty="0" smtClean="0"/>
                        <a:t> 이동 등</a:t>
                      </a:r>
                      <a:endParaRPr lang="en-US" altLang="ko-KR" sz="1000" baseline="0" dirty="0" smtClean="0"/>
                    </a:p>
                    <a:p>
                      <a:pPr algn="just" latinLnBrk="1">
                        <a:lnSpc>
                          <a:spcPct val="120000"/>
                        </a:lnSpc>
                      </a:pPr>
                      <a:r>
                        <a:rPr lang="ko-KR" altLang="en-US" sz="1000" baseline="0" dirty="0" smtClean="0"/>
                        <a:t>기본적인 지도 조작이 가능</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아이콘</a:t>
                      </a:r>
                      <a:r>
                        <a:rPr kumimoji="1" lang="ko-KR" altLang="en-US" sz="1000" baseline="0" dirty="0" smtClean="0"/>
                        <a:t> 클릭 시</a:t>
                      </a:r>
                      <a:r>
                        <a:rPr kumimoji="1" lang="en-US" altLang="ko-KR" sz="1000" baseline="0" dirty="0" smtClean="0"/>
                        <a:t> </a:t>
                      </a:r>
                      <a:r>
                        <a:rPr kumimoji="1" lang="ko-KR" altLang="en-US" sz="1000" baseline="0" dirty="0" smtClean="0"/>
                        <a:t>패널을 펼쳐 상세 정보를 보거나</a:t>
                      </a:r>
                      <a:r>
                        <a:rPr kumimoji="1" lang="en-US" altLang="ko-KR" sz="1000" baseline="0" dirty="0" smtClean="0"/>
                        <a:t>,</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패널을 닫아</a:t>
                      </a:r>
                      <a:r>
                        <a:rPr kumimoji="1" lang="ko-KR" altLang="en-US" sz="1000" baseline="0" dirty="0" smtClean="0"/>
                        <a:t> 지도를 더욱 넓게 제공</a:t>
                      </a:r>
                      <a:endParaRPr kumimoji="1" lang="en-US" altLang="ko-KR" sz="100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504056">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2075783758"/>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6" y="764703"/>
            <a:ext cx="8442037" cy="5507561"/>
          </a:xfrm>
          <a:prstGeom prst="rect">
            <a:avLst/>
          </a:prstGeom>
        </p:spPr>
      </p:pic>
      <p:sp>
        <p:nvSpPr>
          <p:cNvPr id="10" name="TextBox 9"/>
          <p:cNvSpPr txBox="1"/>
          <p:nvPr/>
        </p:nvSpPr>
        <p:spPr>
          <a:xfrm>
            <a:off x="4871864" y="3504922"/>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1" name="TextBox 10"/>
          <p:cNvSpPr txBox="1"/>
          <p:nvPr/>
        </p:nvSpPr>
        <p:spPr>
          <a:xfrm>
            <a:off x="524762" y="3127647"/>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4132060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국민연금체 Bold" pitchFamily="2" charset="-127"/>
                <a:ea typeface="국민연금체 Bold" pitchFamily="2" charset="-127"/>
              </a:rPr>
              <a:t>Information</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02140972"/>
              </p:ext>
            </p:extLst>
          </p:nvPr>
        </p:nvGraphicFramePr>
        <p:xfrm>
          <a:off x="8688288" y="476672"/>
          <a:ext cx="3384376" cy="599996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사용자가 찍은 핀 포인트를 기반으로</a:t>
                      </a:r>
                      <a:r>
                        <a:rPr lang="en-US" altLang="ko-KR" sz="1000" baseline="0" dirty="0" smtClean="0">
                          <a:sym typeface="맑은 고딕"/>
                        </a:rPr>
                        <a:t> </a:t>
                      </a:r>
                      <a:r>
                        <a:rPr lang="ko-KR" altLang="en-US" sz="1000" baseline="0" dirty="0" smtClean="0">
                          <a:sym typeface="맑은 고딕"/>
                        </a:rPr>
                        <a:t>상세한 정보 제공</a:t>
                      </a:r>
                      <a:endParaRPr lang="en-US" altLang="ko-KR" sz="1000" baseline="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지도에 </a:t>
                      </a:r>
                      <a:r>
                        <a:rPr lang="en-US" altLang="ko-KR" sz="1000" dirty="0" smtClean="0">
                          <a:sym typeface="맑은 고딕"/>
                        </a:rPr>
                        <a:t>UI</a:t>
                      </a:r>
                      <a:r>
                        <a:rPr lang="ko-KR" altLang="en-US" sz="1000" dirty="0" err="1" smtClean="0">
                          <a:sym typeface="맑은 고딕"/>
                        </a:rPr>
                        <a:t>를</a:t>
                      </a:r>
                      <a:r>
                        <a:rPr lang="ko-KR" altLang="en-US" sz="1000" dirty="0" smtClean="0">
                          <a:sym typeface="맑은 고딕"/>
                        </a:rPr>
                        <a:t> 디자인해 시각적으로 제공</a:t>
                      </a:r>
                      <a:endParaRPr lang="en-US" altLang="ko-KR" sz="1000" dirty="0" smtClean="0">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좌측 패널을 통해 더욱 상세한 정보 제공</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지도 위에 클릭 시 핀 포인트 생성 </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648072">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핀 포인트를 기반으로 반경 </a:t>
                      </a:r>
                      <a:r>
                        <a:rPr kumimoji="1" lang="en-US" altLang="ko-KR" sz="1000" dirty="0" smtClean="0"/>
                        <a:t>500M</a:t>
                      </a:r>
                      <a:r>
                        <a:rPr kumimoji="1" lang="en-US" altLang="ko-KR" sz="1000" baseline="0" dirty="0" smtClean="0"/>
                        <a:t> </a:t>
                      </a:r>
                      <a:r>
                        <a:rPr kumimoji="1" lang="ko-KR" altLang="en-US" sz="1000" baseline="0" dirty="0" smtClean="0"/>
                        <a:t>내의</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파출소 및 </a:t>
                      </a:r>
                      <a:r>
                        <a:rPr kumimoji="1" lang="en-US" altLang="ko-KR" sz="1000" dirty="0" smtClean="0"/>
                        <a:t>CCTV</a:t>
                      </a:r>
                      <a:r>
                        <a:rPr kumimoji="1" lang="en-US" altLang="ko-KR" sz="1000" baseline="0" dirty="0" smtClean="0"/>
                        <a:t> </a:t>
                      </a:r>
                      <a:r>
                        <a:rPr kumimoji="1" lang="ko-KR" altLang="en-US" sz="1000" baseline="0" dirty="0" smtClean="0"/>
                        <a:t>그리고 편의 시설들의 위치정보 제공</a:t>
                      </a:r>
                      <a:endParaRPr kumimoji="1" lang="ko-KR" altLang="en-US" sz="1000" dirty="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648072">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en-US" altLang="ko-KR" sz="1000" dirty="0" smtClean="0"/>
                        <a:t>1</a:t>
                      </a:r>
                      <a:r>
                        <a:rPr lang="ko-KR" altLang="en-US" sz="1000" dirty="0" smtClean="0"/>
                        <a:t>번과 </a:t>
                      </a:r>
                      <a:r>
                        <a:rPr lang="en-US" altLang="ko-KR" sz="1000" dirty="0" smtClean="0"/>
                        <a:t>2</a:t>
                      </a:r>
                      <a:r>
                        <a:rPr lang="ko-KR" altLang="en-US" sz="1000" dirty="0" smtClean="0"/>
                        <a:t>번의 정보를 취합해</a:t>
                      </a:r>
                      <a:endParaRPr lang="en-US" altLang="ko-KR" sz="1000" dirty="0" smtClean="0"/>
                    </a:p>
                    <a:p>
                      <a:pPr algn="just" latinLnBrk="1">
                        <a:lnSpc>
                          <a:spcPct val="120000"/>
                        </a:lnSpc>
                      </a:pPr>
                      <a:r>
                        <a:rPr lang="ko-KR" altLang="en-US" sz="1000" dirty="0" smtClean="0"/>
                        <a:t>더욱 상세한 정보 제공</a:t>
                      </a:r>
                      <a:endParaRPr lang="ko-KR" altLang="en-US" sz="1000" b="0" dirty="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075783758"/>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494531">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1" y="736073"/>
            <a:ext cx="8513819" cy="5546227"/>
          </a:xfrm>
          <a:prstGeom prst="rect">
            <a:avLst/>
          </a:prstGeom>
        </p:spPr>
      </p:pic>
      <p:sp>
        <p:nvSpPr>
          <p:cNvPr id="12" name="TextBox 11"/>
          <p:cNvSpPr txBox="1"/>
          <p:nvPr/>
        </p:nvSpPr>
        <p:spPr>
          <a:xfrm>
            <a:off x="6312024" y="4077072"/>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sp>
        <p:nvSpPr>
          <p:cNvPr id="13" name="TextBox 12"/>
          <p:cNvSpPr txBox="1"/>
          <p:nvPr/>
        </p:nvSpPr>
        <p:spPr>
          <a:xfrm>
            <a:off x="514015" y="1052736"/>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
        <p:nvSpPr>
          <p:cNvPr id="14" name="TextBox 13"/>
          <p:cNvSpPr txBox="1"/>
          <p:nvPr/>
        </p:nvSpPr>
        <p:spPr>
          <a:xfrm>
            <a:off x="5231904" y="3119100"/>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1597638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80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smtClean="0">
                <a:latin typeface="국민연금체 Bold" pitchFamily="2" charset="-127"/>
                <a:ea typeface="국민연금체 Bold" pitchFamily="2" charset="-127"/>
              </a:rPr>
              <a:t>Panel</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32225520"/>
              </p:ext>
            </p:extLst>
          </p:nvPr>
        </p:nvGraphicFramePr>
        <p:xfrm>
          <a:off x="8688288" y="476672"/>
          <a:ext cx="3384376" cy="62011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51849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157501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상세 페이지 좌측 패널의 </a:t>
                      </a:r>
                      <a:r>
                        <a:rPr lang="en-US" altLang="ko-KR" sz="1000" dirty="0" smtClean="0">
                          <a:sym typeface="맑은 고딕"/>
                        </a:rPr>
                        <a:t>UI</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tc hMerge="1">
                  <a:txBody>
                    <a:bodyPr/>
                    <a:lstStyle/>
                    <a:p>
                      <a:pPr latinLnBrk="1"/>
                      <a:endParaRPr lang="ko-KR" altLang="en-US"/>
                    </a:p>
                  </a:txBody>
                  <a:tcPr/>
                </a:tc>
                <a:extLst>
                  <a:ext uri="{0D108BD9-81ED-4DB2-BD59-A6C34878D82A}">
                    <a16:rowId xmlns:a16="http://schemas.microsoft.com/office/drawing/2014/main" val="3072083066"/>
                  </a:ext>
                </a:extLst>
              </a:tr>
              <a:tr h="642797">
                <a:tc>
                  <a:txBody>
                    <a:bodyPr/>
                    <a:lstStyle/>
                    <a:p>
                      <a:pPr algn="ctr" latinLnBrk="1">
                        <a:lnSpc>
                          <a:spcPct val="120000"/>
                        </a:lnSpc>
                      </a:pPr>
                      <a:r>
                        <a:rPr lang="en-US" altLang="ko-KR" sz="1200" dirty="0"/>
                        <a:t>1</a:t>
                      </a:r>
                      <a:endParaRPr lang="ko-KR" altLang="en-US" sz="1200" b="0" dirty="0">
                        <a:solidFill>
                          <a:schemeClr val="tx1"/>
                        </a:solidFill>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사용자가 찍은 핀의 좌표를 통해</a:t>
                      </a:r>
                      <a:endParaRPr lang="en-US" altLang="ko-KR" sz="1000" dirty="0" smtClean="0"/>
                    </a:p>
                    <a:p>
                      <a:pPr algn="just" latinLnBrk="1">
                        <a:lnSpc>
                          <a:spcPct val="120000"/>
                        </a:lnSpc>
                      </a:pPr>
                      <a:r>
                        <a:rPr lang="ko-KR" altLang="en-US" sz="1000" dirty="0" smtClean="0"/>
                        <a:t>핀이 찍힌 위치의 주소를 표시</a:t>
                      </a:r>
                      <a:endParaRPr lang="en-US" altLang="ko-KR" sz="1000" b="0" dirty="0" smtClean="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896699591"/>
                  </a:ext>
                </a:extLst>
              </a:tr>
              <a:tr h="936104">
                <a:tc>
                  <a:txBody>
                    <a:bodyPr/>
                    <a:lstStyle/>
                    <a:p>
                      <a:pPr algn="ctr" latinLnBrk="1">
                        <a:lnSpc>
                          <a:spcPct val="120000"/>
                        </a:lnSpc>
                      </a:pPr>
                      <a:r>
                        <a:rPr lang="en-US" altLang="ko-KR" sz="1200" dirty="0" smtClean="0"/>
                        <a:t>2</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dirty="0" smtClean="0"/>
                        <a:t>핀 포인트를 기반으로 반경 </a:t>
                      </a:r>
                      <a:r>
                        <a:rPr kumimoji="1" lang="en-US" altLang="ko-KR" sz="1000" dirty="0" smtClean="0"/>
                        <a:t>500M</a:t>
                      </a:r>
                      <a:r>
                        <a:rPr kumimoji="1" lang="en-US" altLang="ko-KR" sz="1000" baseline="0" dirty="0" smtClean="0"/>
                        <a:t> </a:t>
                      </a:r>
                      <a:r>
                        <a:rPr kumimoji="1" lang="ko-KR" altLang="en-US" sz="1000" baseline="0" dirty="0" smtClean="0"/>
                        <a:t>내의</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1000" baseline="0" dirty="0" smtClean="0"/>
                        <a:t>CCTV</a:t>
                      </a:r>
                      <a:r>
                        <a:rPr kumimoji="1" lang="ko-KR" altLang="en-US" sz="1000" baseline="0" dirty="0" smtClean="0"/>
                        <a:t>의 수</a:t>
                      </a:r>
                      <a:r>
                        <a:rPr kumimoji="1" lang="en-US" altLang="ko-KR" sz="1000" baseline="0" dirty="0" smtClean="0"/>
                        <a:t>, </a:t>
                      </a:r>
                      <a:r>
                        <a:rPr kumimoji="1" lang="ko-KR" altLang="en-US" sz="1000" baseline="0" dirty="0" smtClean="0"/>
                        <a:t>가장 가까운 파출소까지의 거리</a:t>
                      </a:r>
                      <a:endParaRPr kumimoji="1" lang="en-US" altLang="ko-KR" sz="1000" baseline="0" dirty="0" smtClean="0"/>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1000" baseline="0" dirty="0" smtClean="0"/>
                        <a:t>그리고 인근 편의시설 들을 상세히 제공</a:t>
                      </a:r>
                      <a:endParaRPr kumimoji="1" lang="en-US" altLang="ko-KR" sz="1000" baseline="0" dirty="0" smtClean="0">
                        <a:solidFill>
                          <a:schemeClr val="tx1"/>
                        </a:solidFill>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972133637"/>
                  </a:ext>
                </a:extLst>
              </a:tr>
              <a:tr h="936104">
                <a:tc>
                  <a:txBody>
                    <a:bodyPr/>
                    <a:lstStyle/>
                    <a:p>
                      <a:pPr algn="ctr" latinLnBrk="1">
                        <a:lnSpc>
                          <a:spcPct val="120000"/>
                        </a:lnSpc>
                      </a:pPr>
                      <a:r>
                        <a:rPr lang="en-US" altLang="ko-KR" sz="1200" dirty="0" smtClean="0"/>
                        <a:t>3</a:t>
                      </a:r>
                      <a:endParaRPr lang="ko-KR" altLang="en-US" sz="1200" b="0" dirty="0">
                        <a:latin typeface="휴먼둥근헤드라인" panose="02030504000101010101" pitchFamily="18" charset="-127"/>
                        <a:ea typeface="휴먼둥근헤드라인" panose="02030504000101010101" pitchFamily="18" charset="-127"/>
                      </a:endParaRPr>
                    </a:p>
                  </a:txBody>
                  <a:tcPr anchor="ctr"/>
                </a:tc>
                <a:tc>
                  <a:txBody>
                    <a:bodyPr/>
                    <a:lstStyle/>
                    <a:p>
                      <a:pPr algn="just" latinLnBrk="1">
                        <a:lnSpc>
                          <a:spcPct val="120000"/>
                        </a:lnSpc>
                      </a:pPr>
                      <a:r>
                        <a:rPr lang="ko-KR" altLang="en-US" sz="1000" dirty="0" smtClean="0"/>
                        <a:t>빅데이터를 통해 분석한 정보를 토대로</a:t>
                      </a:r>
                      <a:endParaRPr lang="en-US" altLang="ko-KR" sz="1000" dirty="0" smtClean="0"/>
                    </a:p>
                    <a:p>
                      <a:pPr algn="just" latinLnBrk="1">
                        <a:lnSpc>
                          <a:spcPct val="120000"/>
                        </a:lnSpc>
                      </a:pPr>
                      <a:r>
                        <a:rPr lang="ko-KR" altLang="en-US" sz="1000" dirty="0" smtClean="0"/>
                        <a:t>종합 점수</a:t>
                      </a:r>
                      <a:r>
                        <a:rPr lang="en-US" altLang="ko-KR" sz="1000" dirty="0" smtClean="0"/>
                        <a:t>, </a:t>
                      </a:r>
                      <a:r>
                        <a:rPr lang="ko-KR" altLang="en-US" sz="1000" dirty="0" smtClean="0"/>
                        <a:t>안정성 점수</a:t>
                      </a:r>
                      <a:r>
                        <a:rPr lang="en-US" altLang="ko-KR" sz="1000" dirty="0" smtClean="0"/>
                        <a:t>, </a:t>
                      </a:r>
                      <a:r>
                        <a:rPr lang="ko-KR" altLang="en-US" sz="1000" dirty="0" smtClean="0"/>
                        <a:t>편의성 점수를 수치화해</a:t>
                      </a:r>
                      <a:endParaRPr lang="en-US" altLang="ko-KR" sz="1000" dirty="0" smtClean="0"/>
                    </a:p>
                    <a:p>
                      <a:pPr algn="just" latinLnBrk="1">
                        <a:lnSpc>
                          <a:spcPct val="120000"/>
                        </a:lnSpc>
                      </a:pPr>
                      <a:r>
                        <a:rPr lang="ko-KR" altLang="en-US" sz="1000" dirty="0" smtClean="0"/>
                        <a:t>그래프로</a:t>
                      </a:r>
                      <a:r>
                        <a:rPr lang="ko-KR" altLang="en-US" sz="1000" baseline="0" dirty="0" smtClean="0"/>
                        <a:t> 사용자가 한 눈에 보기 쉽게 표시</a:t>
                      </a:r>
                      <a:endParaRPr lang="ko-KR" altLang="en-US" sz="1000" b="0" dirty="0">
                        <a:latin typeface="휴먼모음T" panose="02030504000101010101" pitchFamily="18" charset="-127"/>
                        <a:ea typeface="휴먼모음T" panose="02030504000101010101" pitchFamily="18" charset="-127"/>
                      </a:endParaRPr>
                    </a:p>
                  </a:txBody>
                  <a:tcPr anchor="ctr"/>
                </a:tc>
                <a:extLst>
                  <a:ext uri="{0D108BD9-81ED-4DB2-BD59-A6C34878D82A}">
                    <a16:rowId xmlns:a16="http://schemas.microsoft.com/office/drawing/2014/main" val="2075783758"/>
                  </a:ext>
                </a:extLst>
              </a:tr>
              <a:tr h="360040">
                <a:tc>
                  <a:txBody>
                    <a:bodyPr/>
                    <a:lstStyle/>
                    <a:p>
                      <a:pPr algn="ctr" latinLnBrk="1">
                        <a:lnSpc>
                          <a:spcPct val="120000"/>
                        </a:lnSpc>
                      </a:pPr>
                      <a:endParaRPr lang="ko-KR" altLang="en-US" sz="850" b="0" dirty="0">
                        <a:latin typeface="+mn-ea"/>
                        <a:ea typeface="+mn-ea"/>
                      </a:endParaRPr>
                    </a:p>
                  </a:txBody>
                  <a:tcPr anchor="ct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endParaRPr kumimoji="1" lang="ko-KR" altLang="en-US" sz="850" dirty="0">
                        <a:solidFill>
                          <a:schemeClr val="tx1"/>
                        </a:solidFill>
                        <a:latin typeface="+mn-ea"/>
                      </a:endParaRPr>
                    </a:p>
                  </a:txBody>
                  <a:tcPr anchor="ctr"/>
                </a:tc>
                <a:extLst>
                  <a:ext uri="{0D108BD9-81ED-4DB2-BD59-A6C34878D82A}">
                    <a16:rowId xmlns:a16="http://schemas.microsoft.com/office/drawing/2014/main" val="1068123190"/>
                  </a:ext>
                </a:extLst>
              </a:tr>
              <a:tr h="369565">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494350657"/>
                  </a:ext>
                </a:extLst>
              </a:tr>
              <a:tr h="379090">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839284551"/>
                  </a:ext>
                </a:extLst>
              </a:tr>
              <a:tr h="483923">
                <a:tc>
                  <a:txBody>
                    <a:bodyPr/>
                    <a:lstStyle/>
                    <a:p>
                      <a:pPr algn="ctr" latinLnBrk="1">
                        <a:lnSpc>
                          <a:spcPct val="120000"/>
                        </a:lnSpc>
                      </a:pPr>
                      <a:endParaRPr lang="ko-KR" altLang="en-US" sz="850" b="0" dirty="0">
                        <a:latin typeface="+mn-ea"/>
                        <a:ea typeface="+mn-ea"/>
                      </a:endParaRPr>
                    </a:p>
                  </a:txBody>
                  <a:tcPr anchor="ctr"/>
                </a:tc>
                <a:tc>
                  <a:txBody>
                    <a:bodyPr/>
                    <a:lstStyle/>
                    <a:p>
                      <a:pPr algn="just" latinLnBrk="1">
                        <a:lnSpc>
                          <a:spcPct val="120000"/>
                        </a:lnSpc>
                      </a:pPr>
                      <a:endParaRPr lang="ko-KR" altLang="en-US" sz="850" b="0" dirty="0">
                        <a:latin typeface="+mn-ea"/>
                        <a:ea typeface="+mn-ea"/>
                      </a:endParaRPr>
                    </a:p>
                  </a:txBody>
                  <a:tcPr anchor="ctr"/>
                </a:tc>
                <a:extLst>
                  <a:ext uri="{0D108BD9-81ED-4DB2-BD59-A6C34878D82A}">
                    <a16:rowId xmlns:a16="http://schemas.microsoft.com/office/drawing/2014/main" val="1199453169"/>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12" name="TextBox 11"/>
          <p:cNvSpPr txBox="1"/>
          <p:nvPr/>
        </p:nvSpPr>
        <p:spPr>
          <a:xfrm>
            <a:off x="5081790" y="903151"/>
            <a:ext cx="243978"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1</a:t>
            </a:r>
            <a:endParaRPr lang="ko-KR" altLang="en-US" sz="1200" dirty="0">
              <a:latin typeface="국민연금체 ExtraBold" pitchFamily="2" charset="-127"/>
              <a:ea typeface="국민연금체 ExtraBold" pitchFamily="2"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624" y="764262"/>
            <a:ext cx="1934518" cy="5489848"/>
          </a:xfrm>
          <a:prstGeom prst="rect">
            <a:avLst/>
          </a:prstGeom>
        </p:spPr>
      </p:pic>
      <p:cxnSp>
        <p:nvCxnSpPr>
          <p:cNvPr id="17" name="직선 화살표 연결선 16"/>
          <p:cNvCxnSpPr/>
          <p:nvPr/>
        </p:nvCxnSpPr>
        <p:spPr>
          <a:xfrm>
            <a:off x="4361790" y="1041651"/>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361790" y="1805348"/>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p:nvPr/>
        </p:nvCxnSpPr>
        <p:spPr>
          <a:xfrm>
            <a:off x="4361790" y="4109604"/>
            <a:ext cx="720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81790" y="1666848"/>
            <a:ext cx="284052"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a:latin typeface="국민연금체 ExtraBold" pitchFamily="2" charset="-127"/>
                <a:ea typeface="국민연금체 ExtraBold" pitchFamily="2" charset="-127"/>
              </a:rPr>
              <a:t>2</a:t>
            </a:r>
            <a:endParaRPr lang="ko-KR" altLang="en-US" sz="1200" dirty="0">
              <a:latin typeface="국민연금체 ExtraBold" pitchFamily="2" charset="-127"/>
              <a:ea typeface="국민연금체 ExtraBold" pitchFamily="2" charset="-127"/>
            </a:endParaRPr>
          </a:p>
        </p:txBody>
      </p:sp>
      <p:sp>
        <p:nvSpPr>
          <p:cNvPr id="21" name="TextBox 20"/>
          <p:cNvSpPr txBox="1"/>
          <p:nvPr/>
        </p:nvSpPr>
        <p:spPr>
          <a:xfrm>
            <a:off x="5081790" y="3971104"/>
            <a:ext cx="285656" cy="276999"/>
          </a:xfrm>
          <a:prstGeom prst="rect">
            <a:avLst/>
          </a:prstGeom>
          <a:solidFill>
            <a:schemeClr val="tx2">
              <a:lumMod val="40000"/>
              <a:lumOff val="60000"/>
            </a:schemeClr>
          </a:solidFill>
          <a:effectLst>
            <a:softEdge rad="25400"/>
          </a:effectLst>
        </p:spPr>
        <p:txBody>
          <a:bodyPr wrap="none" rtlCol="0">
            <a:spAutoFit/>
          </a:bodyPr>
          <a:lstStyle/>
          <a:p>
            <a:r>
              <a:rPr lang="en-US" altLang="ko-KR" sz="1200" dirty="0" smtClean="0">
                <a:latin typeface="국민연금체 ExtraBold" pitchFamily="2" charset="-127"/>
                <a:ea typeface="국민연금체 ExtraBold" pitchFamily="2" charset="-127"/>
              </a:rPr>
              <a:t>3</a:t>
            </a:r>
            <a:endParaRPr lang="ko-KR" altLang="en-US" sz="1200" dirty="0">
              <a:latin typeface="국민연금체 ExtraBold" pitchFamily="2" charset="-127"/>
              <a:ea typeface="국민연금체 ExtraBold" pitchFamily="2" charset="-127"/>
            </a:endParaRPr>
          </a:p>
        </p:txBody>
      </p:sp>
    </p:spTree>
    <p:extLst>
      <p:ext uri="{BB962C8B-B14F-4D97-AF65-F5344CB8AC3E}">
        <p14:creationId xmlns:p14="http://schemas.microsoft.com/office/powerpoint/2010/main" val="3447258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BEBA8EAE-BF5A-486C-A8C5-ECC9F3942E4B}">
                <a14:imgProps xmlns:a14="http://schemas.microsoft.com/office/drawing/2010/main">
                  <a14:imgLayer r:embed="rId3">
                    <a14:imgEffect>
                      <a14:artisticBlur radius="12"/>
                    </a14:imgEffect>
                    <a14:imgEffect>
                      <a14:brightnessContrast bright="8000" contrast="-80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a:solidFill>
            <a:schemeClr val="bg1"/>
          </a:solidFill>
        </p:spPr>
        <p:txBody>
          <a:bodyPr/>
          <a:lstStyle/>
          <a:p>
            <a:r>
              <a:rPr lang="en-US" altLang="ko-KR" dirty="0" smtClean="0">
                <a:latin typeface="국민연금체 Bold" pitchFamily="2" charset="-127"/>
                <a:ea typeface="국민연금체 Bold" pitchFamily="2" charset="-127"/>
              </a:rPr>
              <a:t>InformationPage</a:t>
            </a:r>
            <a:endParaRPr lang="ko-KR" altLang="en-US" dirty="0">
              <a:latin typeface="국민연금체 Bold" pitchFamily="2" charset="-127"/>
              <a:ea typeface="국민연금체 Bold" pitchFamily="2"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solidFill>
            <a:schemeClr val="bg1"/>
          </a:solidFill>
        </p:spPr>
        <p:txBody>
          <a:bodyPr/>
          <a:lstStyle/>
          <a:p>
            <a:r>
              <a:rPr lang="en-US" altLang="ko-KR" dirty="0" err="1" smtClean="0">
                <a:latin typeface="국민연금체 Bold" pitchFamily="2" charset="-127"/>
                <a:ea typeface="국민연금체 Bold" pitchFamily="2" charset="-127"/>
              </a:rPr>
              <a:t>StandardSize</a:t>
            </a:r>
            <a:endParaRPr lang="ko-KR" altLang="en-US" dirty="0">
              <a:latin typeface="국민연금체 Bold" pitchFamily="2" charset="-127"/>
              <a:ea typeface="국민연금체 Bold" pitchFamily="2" charset="-127"/>
            </a:endParaRPr>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97895849"/>
              </p:ext>
            </p:extLst>
          </p:nvPr>
        </p:nvGraphicFramePr>
        <p:xfrm>
          <a:off x="8688288" y="476672"/>
          <a:ext cx="3384376" cy="5857398"/>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5040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dirty="0">
                          <a:sym typeface="맑은 고딕"/>
                        </a:rPr>
                        <a:t>Summery.</a:t>
                      </a:r>
                      <a:endParaRPr lang="en" altLang="ko-KR" sz="900" b="1" dirty="0">
                        <a:solidFill>
                          <a:srgbClr val="4E5263"/>
                        </a:solidFill>
                        <a:latin typeface="+mn-ea"/>
                        <a:ea typeface="+mn-ea"/>
                        <a:sym typeface="맑은 고딕"/>
                      </a:endParaRPr>
                    </a:p>
                  </a:txBody>
                  <a:tcPr anchor="ctr"/>
                </a:tc>
                <a:extLst>
                  <a:ext uri="{0D108BD9-81ED-4DB2-BD59-A6C34878D82A}">
                    <a16:rowId xmlns:a16="http://schemas.microsoft.com/office/drawing/2014/main" val="1283880267"/>
                  </a:ext>
                </a:extLst>
              </a:tr>
              <a:tr h="87485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1000" dirty="0" smtClean="0">
                          <a:sym typeface="맑은 고딕"/>
                        </a:rPr>
                        <a:t>화면 </a:t>
                      </a:r>
                      <a:r>
                        <a:rPr lang="en-US" altLang="ko-KR" sz="1000" dirty="0" smtClean="0">
                          <a:sym typeface="맑은 고딕"/>
                        </a:rPr>
                        <a:t>UI</a:t>
                      </a:r>
                      <a:r>
                        <a:rPr lang="ko-KR" altLang="en-US" sz="1000" dirty="0" smtClean="0">
                          <a:sym typeface="맑은 고딕"/>
                        </a:rPr>
                        <a:t>의 사이즈 규격</a:t>
                      </a:r>
                      <a:endParaRPr lang="en-US" altLang="ko-KR" sz="1000" b="0" dirty="0" smtClean="0">
                        <a:solidFill>
                          <a:schemeClr val="tx1"/>
                        </a:solidFill>
                        <a:latin typeface="휴먼모음T" panose="02030504000101010101" pitchFamily="18" charset="-127"/>
                        <a:ea typeface="휴먼모음T" panose="02030504000101010101" pitchFamily="18" charset="-127"/>
                        <a:sym typeface="맑은 고딕"/>
                      </a:endParaRPr>
                    </a:p>
                  </a:txBody>
                  <a:tcPr anchor="ctr"/>
                </a:tc>
                <a:extLst>
                  <a:ext uri="{0D108BD9-81ED-4DB2-BD59-A6C34878D82A}">
                    <a16:rowId xmlns:a16="http://schemas.microsoft.com/office/drawing/2014/main" val="3072083066"/>
                  </a:ext>
                </a:extLst>
              </a:tr>
              <a:tr h="4478485">
                <a:tc>
                  <a:txBody>
                    <a:bodyPr/>
                    <a:lstStyle/>
                    <a:p>
                      <a:pPr algn="l" latinLnBrk="1">
                        <a:lnSpc>
                          <a:spcPct val="120000"/>
                        </a:lnSpc>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전체 크기</a:t>
                      </a:r>
                      <a:endParaRPr lang="en-US" altLang="ko-KR" sz="1200" b="1" dirty="0" smtClean="0">
                        <a:latin typeface="휴먼모음T" panose="02030504000101010101" pitchFamily="18" charset="-127"/>
                        <a:ea typeface="휴먼모음T" panose="02030504000101010101" pitchFamily="18" charset="-127"/>
                      </a:endParaRPr>
                    </a:p>
                    <a:p>
                      <a:pPr algn="l" latinLnBrk="1">
                        <a:lnSpc>
                          <a:spcPct val="120000"/>
                        </a:lnSpc>
                      </a:pPr>
                      <a:r>
                        <a:rPr lang="en-US" altLang="ko-KR" sz="1200" b="0" dirty="0" smtClean="0">
                          <a:latin typeface="휴먼모음T" panose="02030504000101010101" pitchFamily="18" charset="-127"/>
                          <a:ea typeface="휴먼모음T" panose="02030504000101010101" pitchFamily="18" charset="-127"/>
                        </a:rPr>
                        <a:t>    width : 1920px;</a:t>
                      </a:r>
                    </a:p>
                    <a:p>
                      <a:pPr algn="l" latinLnBrk="1">
                        <a:lnSpc>
                          <a:spcPct val="120000"/>
                        </a:lnSpc>
                      </a:pPr>
                      <a:r>
                        <a:rPr lang="en-US" altLang="ko-KR" sz="1200" b="0" dirty="0" smtClean="0">
                          <a:latin typeface="휴먼모음T" panose="02030504000101010101" pitchFamily="18" charset="-127"/>
                          <a:ea typeface="휴먼모음T" panose="02030504000101010101" pitchFamily="18" charset="-127"/>
                        </a:rPr>
                        <a:t>    height</a:t>
                      </a:r>
                      <a:r>
                        <a:rPr lang="en-US" altLang="ko-KR" sz="1200" b="0" baseline="0" dirty="0" smtClean="0">
                          <a:latin typeface="휴먼모음T" panose="02030504000101010101" pitchFamily="18" charset="-127"/>
                          <a:ea typeface="휴먼모음T" panose="02030504000101010101" pitchFamily="18" charset="-127"/>
                        </a:rPr>
                        <a:t> : 945px;</a:t>
                      </a:r>
                    </a:p>
                    <a:p>
                      <a:pPr algn="l" latinLnBrk="1">
                        <a:lnSpc>
                          <a:spcPct val="120000"/>
                        </a:lnSpc>
                      </a:pPr>
                      <a:endParaRPr lang="en-US" altLang="ko-KR" sz="1200" b="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네비게이션바</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dirty="0" smtClean="0">
                          <a:latin typeface="휴먼모음T" panose="02030504000101010101" pitchFamily="18" charset="-127"/>
                          <a:ea typeface="휴먼모음T" panose="02030504000101010101" pitchFamily="18" charset="-127"/>
                        </a:rPr>
                        <a:t>    width</a:t>
                      </a:r>
                      <a:r>
                        <a:rPr lang="en-US" altLang="ko-KR" sz="1200" b="0" baseline="0" dirty="0" smtClean="0">
                          <a:latin typeface="휴먼모음T" panose="02030504000101010101" pitchFamily="18" charset="-127"/>
                          <a:ea typeface="휴먼모음T" panose="02030504000101010101" pitchFamily="18" charset="-127"/>
                        </a:rPr>
                        <a:t> : 88px;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a:t>
                      </a: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아이콘</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width : 66px;</a:t>
                      </a: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height : 66px;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패널</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    </a:t>
                      </a:r>
                      <a:r>
                        <a:rPr lang="en-US" altLang="ko-KR" sz="1200" b="0" dirty="0" smtClean="0">
                          <a:latin typeface="휴먼모음T" panose="02030504000101010101" pitchFamily="18" charset="-127"/>
                          <a:ea typeface="휴먼모음T" panose="02030504000101010101" pitchFamily="18" charset="-127"/>
                        </a:rPr>
                        <a:t>width</a:t>
                      </a:r>
                      <a:r>
                        <a:rPr lang="en-US" altLang="ko-KR" sz="1200" b="0" baseline="0" dirty="0" smtClean="0">
                          <a:latin typeface="휴먼모음T" panose="02030504000101010101" pitchFamily="18" charset="-127"/>
                          <a:ea typeface="휴먼모음T" panose="02030504000101010101" pitchFamily="18" charset="-127"/>
                        </a:rPr>
                        <a:t> : 333px;</a:t>
                      </a: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0" baseline="0"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baseline="0" dirty="0" smtClean="0">
                          <a:latin typeface="휴먼모음T" panose="02030504000101010101" pitchFamily="18" charset="-127"/>
                          <a:ea typeface="휴먼모음T" panose="02030504000101010101" pitchFamily="18" charset="-127"/>
                        </a:rPr>
                        <a:t>    </a:t>
                      </a:r>
                      <a:r>
                        <a:rPr lang="en-US" altLang="ko-KR" sz="1200" b="1" dirty="0" smtClean="0">
                          <a:latin typeface="휴먼모음T" panose="02030504000101010101" pitchFamily="18" charset="-127"/>
                          <a:ea typeface="휴먼모음T" panose="02030504000101010101" pitchFamily="18" charset="-127"/>
                        </a:rPr>
                        <a:t>·</a:t>
                      </a:r>
                      <a:r>
                        <a:rPr lang="ko-KR" altLang="en-US" sz="1200" b="1" dirty="0" smtClean="0">
                          <a:latin typeface="휴먼모음T" panose="02030504000101010101" pitchFamily="18" charset="-127"/>
                          <a:ea typeface="휴먼모음T" panose="02030504000101010101" pitchFamily="18" charset="-127"/>
                        </a:rPr>
                        <a:t>버튼</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1" dirty="0" smtClean="0">
                          <a:latin typeface="휴먼모음T" panose="02030504000101010101" pitchFamily="18" charset="-127"/>
                          <a:ea typeface="휴먼모음T" panose="02030504000101010101" pitchFamily="18" charset="-127"/>
                        </a:rPr>
                        <a:t>        </a:t>
                      </a:r>
                      <a:r>
                        <a:rPr lang="en-US" altLang="ko-KR" sz="1200" b="0" dirty="0" smtClean="0">
                          <a:latin typeface="휴먼모음T" panose="02030504000101010101" pitchFamily="18" charset="-127"/>
                          <a:ea typeface="휴먼모음T" panose="02030504000101010101" pitchFamily="18" charset="-127"/>
                        </a:rPr>
                        <a:t>width : 33px;</a:t>
                      </a:r>
                    </a:p>
                    <a:p>
                      <a:pPr marL="0" marR="0" indent="0" algn="l" defTabSz="914400" rtl="0" eaLnBrk="1" fontAlgn="auto" latinLnBrk="1" hangingPunct="1">
                        <a:lnSpc>
                          <a:spcPct val="120000"/>
                        </a:lnSpc>
                        <a:spcBef>
                          <a:spcPts val="0"/>
                        </a:spcBef>
                        <a:spcAft>
                          <a:spcPts val="0"/>
                        </a:spcAft>
                        <a:buClrTx/>
                        <a:buSzTx/>
                        <a:buFontTx/>
                        <a:buNone/>
                        <a:tabLst/>
                        <a:defRPr/>
                      </a:pPr>
                      <a:r>
                        <a:rPr lang="en-US" altLang="ko-KR" sz="1200" b="0" dirty="0" smtClean="0">
                          <a:latin typeface="휴먼모음T" panose="02030504000101010101" pitchFamily="18" charset="-127"/>
                          <a:ea typeface="휴먼모음T" panose="02030504000101010101" pitchFamily="18" charset="-127"/>
                        </a:rPr>
                        <a:t>        height</a:t>
                      </a:r>
                      <a:r>
                        <a:rPr lang="en-US" altLang="ko-KR" sz="1200" b="0" baseline="0" dirty="0" smtClean="0">
                          <a:latin typeface="휴먼모음T" panose="02030504000101010101" pitchFamily="18" charset="-127"/>
                          <a:ea typeface="휴먼모음T" panose="02030504000101010101" pitchFamily="18" charset="-127"/>
                        </a:rPr>
                        <a:t> : 52px;</a:t>
                      </a:r>
                      <a:endParaRPr lang="en-US" altLang="ko-KR" sz="1200" b="1" dirty="0" smtClean="0">
                        <a:latin typeface="휴먼모음T" panose="02030504000101010101" pitchFamily="18" charset="-127"/>
                        <a:ea typeface="휴먼모음T" panose="02030504000101010101" pitchFamily="18" charset="-127"/>
                      </a:endParaRPr>
                    </a:p>
                    <a:p>
                      <a:pPr marL="0" marR="0" indent="0" algn="l" defTabSz="914400" rtl="0" eaLnBrk="1" fontAlgn="auto" latinLnBrk="1" hangingPunct="1">
                        <a:lnSpc>
                          <a:spcPct val="120000"/>
                        </a:lnSpc>
                        <a:spcBef>
                          <a:spcPts val="0"/>
                        </a:spcBef>
                        <a:spcAft>
                          <a:spcPts val="0"/>
                        </a:spcAft>
                        <a:buClrTx/>
                        <a:buSzTx/>
                        <a:buFontTx/>
                        <a:buNone/>
                        <a:tabLst/>
                        <a:defRPr/>
                      </a:pPr>
                      <a:endParaRPr lang="en-US" altLang="ko-KR" sz="1200" b="1" dirty="0" smtClean="0">
                        <a:latin typeface="휴먼모음T" panose="02030504000101010101" pitchFamily="18" charset="-127"/>
                        <a:ea typeface="휴먼모음T" panose="02030504000101010101" pitchFamily="18" charset="-127"/>
                      </a:endParaRPr>
                    </a:p>
                    <a:p>
                      <a:pPr algn="l" latinLnBrk="1">
                        <a:lnSpc>
                          <a:spcPct val="120000"/>
                        </a:lnSpc>
                      </a:pPr>
                      <a:endParaRPr lang="ko-KR" altLang="en-US" sz="1000" b="0" dirty="0">
                        <a:latin typeface="휴먼모음T" panose="02030504000101010101" pitchFamily="18" charset="-127"/>
                        <a:ea typeface="휴먼모음T" panose="02030504000101010101" pitchFamily="18" charset="-127"/>
                      </a:endParaRPr>
                    </a:p>
                  </a:txBody>
                  <a:tcPr marL="137160" marR="137160" marT="137160" marB="137160"/>
                </a:tc>
                <a:extLst>
                  <a:ext uri="{0D108BD9-81ED-4DB2-BD59-A6C34878D82A}">
                    <a16:rowId xmlns:a16="http://schemas.microsoft.com/office/drawing/2014/main" val="89669959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22" y="1232497"/>
            <a:ext cx="8489351" cy="4553379"/>
          </a:xfrm>
          <a:prstGeom prst="rect">
            <a:avLst/>
          </a:prstGeom>
        </p:spPr>
      </p:pic>
    </p:spTree>
    <p:extLst>
      <p:ext uri="{BB962C8B-B14F-4D97-AF65-F5344CB8AC3E}">
        <p14:creationId xmlns:p14="http://schemas.microsoft.com/office/powerpoint/2010/main" val="362145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artisticBlur radius="4"/>
                    </a14:imgEffect>
                    <a14:imgEffect>
                      <a14:brightnessContrast bright="8000" contrast="-45000"/>
                    </a14:imgEffect>
                  </a14:imgLayer>
                </a14:imgProps>
              </a:ext>
              <a:ext uri="{28A0092B-C50C-407E-A947-70E740481C1C}">
                <a14:useLocalDpi xmlns:a14="http://schemas.microsoft.com/office/drawing/2010/main" val="0"/>
              </a:ext>
            </a:extLst>
          </a:blip>
          <a:stretch>
            <a:fillRect/>
          </a:stretch>
        </p:blipFill>
        <p:spPr>
          <a:xfrm>
            <a:off x="895655" y="-171400"/>
            <a:ext cx="10266549" cy="6858000"/>
          </a:xfrm>
          <a:prstGeom prst="rect">
            <a:avLst/>
          </a:prstGeom>
          <a:effectLst>
            <a:softEdge rad="1270000"/>
          </a:effectLst>
        </p:spPr>
      </p:pic>
      <p:sp>
        <p:nvSpPr>
          <p:cNvPr id="3" name="텍스트 개체 틀 2"/>
          <p:cNvSpPr>
            <a:spLocks noGrp="1"/>
          </p:cNvSpPr>
          <p:nvPr>
            <p:ph type="body" sz="quarter" idx="10"/>
          </p:nvPr>
        </p:nvSpPr>
        <p:spPr/>
        <p:txBody>
          <a:bodyPr/>
          <a:lstStyle/>
          <a:p>
            <a:r>
              <a:rPr lang="en-US" altLang="ko-KR" dirty="0" smtClean="0">
                <a:solidFill>
                  <a:schemeClr val="tx1"/>
                </a:solidFill>
              </a:rPr>
              <a:t>0.3</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rPr>
              <a:t>2023.11.27</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dirty="0" err="1" smtClean="0">
                <a:solidFill>
                  <a:schemeClr val="tx1"/>
                </a:solidFill>
              </a:rPr>
              <a:t>이재서</a:t>
            </a:r>
            <a:endParaRPr lang="ko-KR" altLang="en-US" dirty="0">
              <a:solidFill>
                <a:schemeClr val="tx1"/>
              </a:solidFill>
            </a:endParaRPr>
          </a:p>
        </p:txBody>
      </p:sp>
      <p:sp>
        <p:nvSpPr>
          <p:cNvPr id="2" name="제목 1"/>
          <p:cNvSpPr>
            <a:spLocks noGrp="1"/>
          </p:cNvSpPr>
          <p:nvPr>
            <p:ph type="title"/>
          </p:nvPr>
        </p:nvSpPr>
        <p:spPr>
          <a:xfrm>
            <a:off x="0" y="2780928"/>
            <a:ext cx="12192000" cy="1080120"/>
          </a:xfrm>
          <a:solidFill>
            <a:schemeClr val="bg1">
              <a:alpha val="70000"/>
            </a:schemeClr>
          </a:solidFill>
          <a:effectLst>
            <a:softEdge rad="152400"/>
          </a:effectLst>
        </p:spPr>
        <p:txBody>
          <a:bodyPr/>
          <a:lstStyle/>
          <a:p>
            <a:pPr algn="ctr"/>
            <a:r>
              <a:rPr lang="ko-KR" altLang="en-US" sz="5600" dirty="0" smtClean="0">
                <a:latin typeface="휴먼둥근헤드라인" panose="02030504000101010101" pitchFamily="18" charset="-127"/>
                <a:ea typeface="휴먼둥근헤드라인" panose="02030504000101010101" pitchFamily="18" charset="-127"/>
              </a:rPr>
              <a:t>감사합니다</a:t>
            </a:r>
            <a:endParaRPr lang="ko-KR" altLang="en-US" sz="5600" dirty="0">
              <a:latin typeface="휴먼둥근헤드라인" panose="02030504000101010101" pitchFamily="18" charset="-127"/>
              <a:ea typeface="휴먼둥근헤드라인" panose="02030504000101010101" pitchFamily="18" charset="-127"/>
            </a:endParaRPr>
          </a:p>
        </p:txBody>
      </p:sp>
    </p:spTree>
    <p:extLst>
      <p:ext uri="{BB962C8B-B14F-4D97-AF65-F5344CB8AC3E}">
        <p14:creationId xmlns:p14="http://schemas.microsoft.com/office/powerpoint/2010/main" val="4104476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3875</TotalTime>
  <Words>375</Words>
  <Application>Microsoft Office PowerPoint</Application>
  <PresentationFormat>와이드스크린</PresentationFormat>
  <Paragraphs>122</Paragraphs>
  <Slides>8</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8</vt:i4>
      </vt:variant>
    </vt:vector>
  </HeadingPairs>
  <TitlesOfParts>
    <vt:vector size="17" baseType="lpstr">
      <vt:lpstr>SF Pro Text Medium</vt:lpstr>
      <vt:lpstr>SF Pro Text Regular</vt:lpstr>
      <vt:lpstr>국민연금체 Bold</vt:lpstr>
      <vt:lpstr>국민연금체 ExtraBold</vt:lpstr>
      <vt:lpstr>맑은 고딕</vt:lpstr>
      <vt:lpstr>휴먼둥근헤드라인</vt:lpstr>
      <vt:lpstr>휴먼모음T</vt:lpstr>
      <vt:lpstr>Arial</vt:lpstr>
      <vt:lpstr>Office 테마</vt:lpstr>
      <vt:lpstr>주거지 추천 서비스</vt:lpstr>
      <vt:lpstr>History</vt:lpstr>
      <vt:lpstr>PowerPoint 프레젠테이션</vt:lpstr>
      <vt:lpstr>PowerPoint 프레젠테이션</vt:lpstr>
      <vt:lpstr>PowerPoint 프레젠테이션</vt:lpstr>
      <vt:lpstr>PowerPoint 프레젠테이션</vt:lpstr>
      <vt:lpstr>PowerPoint 프레젠테이션</vt:lpstr>
      <vt:lpstr>감사합니다</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User</cp:lastModifiedBy>
  <cp:revision>139</cp:revision>
  <cp:lastPrinted>2019-05-29T05:54:36Z</cp:lastPrinted>
  <dcterms:created xsi:type="dcterms:W3CDTF">2019-03-11T07:43:12Z</dcterms:created>
  <dcterms:modified xsi:type="dcterms:W3CDTF">2023-11-28T14:02:32Z</dcterms:modified>
</cp:coreProperties>
</file>